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embeddedFontLst>
    <p:embeddedFont>
      <p:font typeface="Merriweather Sans"/>
      <p:regular r:id="rId18"/>
      <p:bold r:id="rId19"/>
      <p:italic r:id="rId20"/>
      <p:boldItalic r:id="rId21"/>
    </p:embeddedFont>
    <p:embeddedFont>
      <p:font typeface="Rambla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Sans-italic.fntdata"/><Relationship Id="rId22" Type="http://schemas.openxmlformats.org/officeDocument/2006/relationships/font" Target="fonts/Rambla-regular.fntdata"/><Relationship Id="rId21" Type="http://schemas.openxmlformats.org/officeDocument/2006/relationships/font" Target="fonts/MerriweatherSans-boldItalic.fntdata"/><Relationship Id="rId24" Type="http://schemas.openxmlformats.org/officeDocument/2006/relationships/font" Target="fonts/Rambla-italic.fntdata"/><Relationship Id="rId23" Type="http://schemas.openxmlformats.org/officeDocument/2006/relationships/font" Target="fonts/Rambl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Rambl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erriweatherSans-bold.fntdata"/><Relationship Id="rId18" Type="http://schemas.openxmlformats.org/officeDocument/2006/relationships/font" Target="fonts/Merriweather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1" y="4664146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" name="Shape 17"/>
          <p:cNvSpPr txBox="1"/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dk2"/>
              </a:buClr>
              <a:buFont typeface="Rambla"/>
              <a:buNone/>
              <a:defRPr b="1" i="0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6400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7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ctr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ctr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ctr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ctr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ctr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ctr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ctr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ctr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grpSp>
        <p:nvGrpSpPr>
          <p:cNvPr id="19" name="Shape 19"/>
          <p:cNvGrpSpPr/>
          <p:nvPr/>
        </p:nvGrpSpPr>
        <p:grpSpPr>
          <a:xfrm>
            <a:off x="-3765" y="4953000"/>
            <a:ext cx="9147765" cy="1912087"/>
            <a:chOff x="-3765" y="4832896"/>
            <a:chExt cx="9147765" cy="2032191"/>
          </a:xfrm>
        </p:grpSpPr>
        <p:sp>
          <p:nvSpPr>
            <p:cNvPr id="20" name="Shape 20"/>
            <p:cNvSpPr/>
            <p:nvPr/>
          </p:nvSpPr>
          <p:spPr>
            <a:xfrm>
              <a:off x="1687513" y="4832896"/>
              <a:ext cx="7456486" cy="518815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7128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35442" y="5135526"/>
              <a:ext cx="9108557" cy="838199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0" y="4883887"/>
              <a:ext cx="9144000" cy="1981199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507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algn="t" flip="none" tx="0" sx="50000" ty="0" sy="50000"/>
            </a:blip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3" name="Shape 23"/>
            <p:cNvCxnSpPr/>
            <p:nvPr/>
          </p:nvCxnSpPr>
          <p:spPr>
            <a:xfrm>
              <a:off x="-3765" y="4880373"/>
              <a:ext cx="9147764" cy="839942"/>
            </a:xfrm>
            <a:prstGeom prst="straightConnector1">
              <a:avLst/>
            </a:prstGeom>
            <a:noFill/>
            <a:ln cap="flat" cmpd="sng" w="12050">
              <a:solidFill>
                <a:srgbClr val="93C5D8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24" name="Shape 24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E7F0F4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t-EE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 rot="5400000">
            <a:off x="2378964" y="-440435"/>
            <a:ext cx="438607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573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474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88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t-EE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 rot="5400000">
            <a:off x="4936367" y="2182285"/>
            <a:ext cx="5592760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 rot="5400000">
            <a:off x="823119" y="-91279"/>
            <a:ext cx="5592759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573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474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88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t-EE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t-EE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573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474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88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t-EE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722375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2"/>
              </a:buClr>
              <a:buFont typeface="Rambla"/>
              <a:buNone/>
              <a:defRPr b="1" i="0" sz="48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922712" y="2931711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3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240791" lvl="1" marL="621792" marR="0" rtl="0" algn="l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37236" lvl="2" marL="859536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28600" lvl="3" marL="1143000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28600" lvl="4" marL="1371600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t-EE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  <p:sp>
        <p:nvSpPr>
          <p:cNvPr id="43" name="Shape 43"/>
          <p:cNvSpPr/>
          <p:nvPr/>
        </p:nvSpPr>
        <p:spPr>
          <a:xfrm>
            <a:off x="3636680" y="3005472"/>
            <a:ext cx="182879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3450264" y="3005472"/>
            <a:ext cx="182879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3255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8839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1023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1430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648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3255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8839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1023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1430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t-EE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  <p:sp>
        <p:nvSpPr>
          <p:cNvPr id="51" name="Shape 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Rambla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5410200"/>
            <a:ext cx="4040187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240791" lvl="1" marL="621792" marR="0" rtl="0" algn="l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37236" lvl="2" marL="859536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28600" lvl="3" marL="1143000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28600" lvl="4" marL="1371600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4645026" y="5410200"/>
            <a:ext cx="4041774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240791" lvl="1" marL="621792" marR="0" rtl="0" algn="l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37236" lvl="2" marL="859536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28600" lvl="3" marL="1143000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28600" lvl="4" marL="1371600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3" type="body"/>
          </p:nvPr>
        </p:nvSpPr>
        <p:spPr>
          <a:xfrm>
            <a:off x="457200" y="1444294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0528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11379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2293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2700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2700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4" type="body"/>
          </p:nvPr>
        </p:nvSpPr>
        <p:spPr>
          <a:xfrm>
            <a:off x="4645025" y="1444294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0528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11379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2293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2700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2700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t-EE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t-EE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  <p:sp>
        <p:nvSpPr>
          <p:cNvPr id="65" name="Shape 6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Rambla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914400" y="4876800"/>
            <a:ext cx="74817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accent1"/>
              </a:buClr>
              <a:buFont typeface="Rambla"/>
              <a:buNone/>
              <a:defRPr b="0" i="0" sz="2500" u="none" cap="none" strike="noStrik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419600" y="5355101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240791" lvl="1" marL="621792" marR="0" rtl="0" algn="l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b="0" i="0" sz="1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37236" lvl="2" marL="859536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28600" lvl="3" marL="1143000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28600" lvl="4" marL="1371600" marR="0" rtl="0" algn="l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914400" y="274319"/>
            <a:ext cx="7479791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5983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3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6299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8483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160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0160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t-EE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1141232" y="5443401"/>
            <a:ext cx="7162799" cy="6482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1828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16459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12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7373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7145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9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7145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9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5" name="Shape 75"/>
          <p:cNvSpPr/>
          <p:nvPr>
            <p:ph idx="2" type="pic"/>
          </p:nvPr>
        </p:nvSpPr>
        <p:spPr>
          <a:xfrm>
            <a:off x="228600" y="189968"/>
            <a:ext cx="8686800" cy="4389119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474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88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t-EE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  <p:sp>
        <p:nvSpPr>
          <p:cNvPr id="79" name="Shape 79"/>
          <p:cNvSpPr txBox="1"/>
          <p:nvPr>
            <p:ph type="title"/>
          </p:nvPr>
        </p:nvSpPr>
        <p:spPr>
          <a:xfrm>
            <a:off x="228600" y="4865121"/>
            <a:ext cx="8075431" cy="5626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accent1"/>
              </a:buClr>
              <a:buFont typeface="Rambla"/>
              <a:buNone/>
              <a:defRPr b="0" i="0" sz="3000" u="none" cap="none" strike="noStrik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/>
          <p:nvPr/>
        </p:nvSpPr>
        <p:spPr>
          <a:xfrm>
            <a:off x="499272" y="5944935"/>
            <a:ext cx="4940623" cy="921076"/>
          </a:xfrm>
          <a:custGeom>
            <a:pathLst>
              <a:path extrusionOk="0" h="120000" w="12000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485716" y="5939010"/>
            <a:ext cx="3690451" cy="933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3" name="Shape 83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4" name="Shape 84"/>
          <p:cNvSpPr/>
          <p:nvPr/>
        </p:nvSpPr>
        <p:spPr>
          <a:xfrm>
            <a:off x="8664111" y="4988439"/>
            <a:ext cx="182879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8477696" y="4988439"/>
            <a:ext cx="182879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499272" y="5944935"/>
            <a:ext cx="4940623" cy="921076"/>
          </a:xfrm>
          <a:custGeom>
            <a:pathLst>
              <a:path extrusionOk="0" h="120000" w="12000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485716" y="5939010"/>
            <a:ext cx="3690451" cy="933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" name="Shape 8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573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4741" lvl="1" marL="621792" marR="0" rtl="0" algn="l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886" lvl="2" marL="859536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lvl="3" marL="11430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lvl="4" marL="1371600" marR="0" rtl="0" algn="l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t-EE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b="1" i="0" lang="et-EE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Education in Estonia</a:t>
            </a:r>
          </a:p>
        </p:txBody>
      </p:sp>
      <p:sp>
        <p:nvSpPr>
          <p:cNvPr id="103" name="Shape 103"/>
          <p:cNvSpPr txBox="1"/>
          <p:nvPr>
            <p:ph idx="1" type="subTitle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6400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t-EE"/>
              <a:t>Marika Ristmäe, Ülle Valgi</a:t>
            </a:r>
          </a:p>
          <a:p>
            <a:pPr indent="0" lvl="0" marL="0" marR="6400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t-EE"/>
              <a:t>Italy, </a:t>
            </a:r>
            <a:r>
              <a:rPr b="0" i="0" lang="et-EE" sz="27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2017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6" y="5715000"/>
            <a:ext cx="3358903" cy="1305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533400" y="914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41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t-EE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Every year in November students from upper secondary school take part in </a:t>
            </a:r>
            <a:r>
              <a:rPr b="0" i="1" lang="et-EE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Job-shadowing</a:t>
            </a:r>
            <a:r>
              <a:rPr b="0" i="0" lang="et-EE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1" lang="et-EE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Day</a:t>
            </a:r>
            <a:r>
              <a:rPr b="0" i="0" lang="et-EE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Later prepare a presentation to give an overview what they learnt about certain jobs. </a:t>
            </a:r>
          </a:p>
          <a:p>
            <a:pPr indent="-8128" lvl="0" marL="10972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t-EE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They get familiar with different professions and also with educational and vocational possibilities.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76200" y="838200"/>
            <a:ext cx="8991600" cy="516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8128" lvl="0" marL="109728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t-EE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Häädemeeste Secondary School works closely together with local institutions. As the school is in the area of pure nature, we are going to do a lot of cooperation between local enterprises like </a:t>
            </a: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t-EE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State Forest Management Centre,</a:t>
            </a: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t-EE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Tourism enterprises,</a:t>
            </a: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t-EE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Bird Watching Centre; </a:t>
            </a: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t-EE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Study the courses connected to the eco production (rakendusbioloogia).</a:t>
            </a: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152400" y="1481328"/>
            <a:ext cx="8534399" cy="4767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4160" lvl="0" marL="36576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Arial"/>
              <a:buChar char="•"/>
            </a:pPr>
            <a:r>
              <a:rPr b="0" i="0" lang="et-EE" sz="2497" u="none" cap="none" strike="noStrike">
                <a:solidFill>
                  <a:srgbClr val="33333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 knowledge of the history of the local enterprises, about the natural sources. The area has been created jobs according to the usage of natural sources throughout the centuries - clay bricks for the ovens were made in this region already since 1890s; sand, gravel, bog peat; forest and shipbuilding; </a:t>
            </a:r>
          </a:p>
          <a:p>
            <a:pPr indent="-264160" lvl="0" marL="36576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Arial"/>
              <a:buChar char="•"/>
            </a:pPr>
            <a:r>
              <a:rPr b="0" i="0" lang="et-EE" sz="2497" u="none" cap="none" strike="noStrike">
                <a:solidFill>
                  <a:srgbClr val="33333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 sea and fishing; farming; the beach, pure nature and tourism. </a:t>
            </a:r>
          </a:p>
          <a:p>
            <a:pPr indent="-264160" lvl="0" marL="36576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Arial"/>
              <a:buChar char="•"/>
            </a:pPr>
            <a:r>
              <a:rPr b="0" i="0" lang="et-EE" sz="2497" u="none" cap="none" strike="noStrike">
                <a:solidFill>
                  <a:srgbClr val="33333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Co-operation with local enterprises and/ or institutions will be very important in this course. </a:t>
            </a:r>
            <a:br>
              <a:rPr b="0" i="0" lang="et-EE" sz="2497" u="none" cap="none" strike="noStrike">
                <a:solidFill>
                  <a:srgbClr val="33333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</a:p>
          <a:p>
            <a:pPr indent="-264160" lvl="0" marL="36576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Arial"/>
              <a:buChar char="•"/>
            </a:pPr>
            <a:r>
              <a:rPr b="0" i="0" lang="et-EE" sz="2497" u="none" cap="none" strike="noStrike">
                <a:solidFill>
                  <a:srgbClr val="33333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self-analyses</a:t>
            </a:r>
          </a:p>
          <a:p>
            <a:pPr indent="-264160" lvl="0" marL="36576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Arial"/>
              <a:buChar char="•"/>
            </a:pPr>
            <a:r>
              <a:rPr b="0" i="0" lang="et-EE" sz="2497" u="none" cap="none" strike="noStrike">
                <a:solidFill>
                  <a:srgbClr val="33333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job-shadowing</a:t>
            </a:r>
          </a:p>
          <a:p>
            <a:pPr indent="-264160" lvl="0" marL="36576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None/>
            </a:pPr>
            <a:r>
              <a:t/>
            </a:r>
            <a:endParaRPr b="0" i="0" sz="2497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69" name="Shape 169"/>
          <p:cNvSpPr txBox="1"/>
          <p:nvPr>
            <p:ph type="title"/>
          </p:nvPr>
        </p:nvSpPr>
        <p:spPr>
          <a:xfrm>
            <a:off x="228600" y="152400"/>
            <a:ext cx="8763000" cy="1265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t-EE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future there is a plan to include into school curriculum an optional course "Career Education" for our school, which involves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b="1" i="0" lang="et-EE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Thank you!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6" y="5715000"/>
            <a:ext cx="3358903" cy="1305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457200"/>
            <a:ext cx="4114800" cy="594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381000" y="533400"/>
            <a:ext cx="3809999" cy="4247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t-EE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In Estonia the provision of general education at all levels of education is carried out on the basis of common national curricula.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t-EE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Schools prepare their curricula on the basis of these national curricula. 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t-EE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duration of the study period is at least 175 school days (35 weeks), and there are four school holiday periods.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457200" y="838200"/>
            <a:ext cx="822960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t-EE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Preschool education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t-EE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Before starting school children usually attend preschool child care institutions.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t-EE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Children who turn 7 years of age by 1 October of the current year are obliged to attend school.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t-EE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et-EE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</a:b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0" y="2870358"/>
            <a:ext cx="4794903" cy="3206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457200" y="838200"/>
            <a:ext cx="8229600" cy="5632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t-EE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Basic education</a:t>
            </a:r>
            <a:r>
              <a:rPr lang="et-EE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1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t-EE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divided into three stages of study: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t-EE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Stage 1 – grades 1–3 (replacement tests)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t-EE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Stage 2 – grades 4–6 (replacement tests)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t-EE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Stage 3 – grades 7–9 (three graduation examinations)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t-EE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There are several options for continuing one’s education after graduating from basic school: </a:t>
            </a:r>
          </a:p>
          <a:p>
            <a:pPr indent="0" lvl="2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t-EE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general secondary education in an upper secondary school,</a:t>
            </a:r>
          </a:p>
          <a:p>
            <a:pPr indent="0" lvl="2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t-EE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secondary vocational education </a:t>
            </a:r>
          </a:p>
          <a:p>
            <a:pPr indent="0" lvl="2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t-EE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simply a vocation in a vocational educational institution.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t-EE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compulsory schooling obligation applies to children until they acquire basic education or turn 17 years of age.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t-EE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Upper secondary education </a:t>
            </a:r>
            <a:br>
              <a:rPr lang="et-EE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lang="et-EE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grades 10-12 (five graduation examinations, at least three of which must be state examinations)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066800" y="4267200"/>
            <a:ext cx="7848599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t-EE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After secondary education, pupils have three options for further studies: 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t-EE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vocational educational institution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t-EE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professional higher education institution, colleges of universities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t-EE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university –Bachelor’s degree (3 years) -&gt; Master’s degree (2 years) -&gt; doctoral degree (3 to 4 years).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533400"/>
            <a:ext cx="6096000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2362200" y="167640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304800" y="457200"/>
            <a:ext cx="8077199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t-EE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Developments in education policy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1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t-EE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The new Basic Schools and Upper Secondary Schools Act which will, among other things, establish the separation of the basic school and upper secondary school level in municipal schools;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1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t-EE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the new updated national curriculum since 2014 ;</a:t>
            </a:r>
          </a:p>
          <a:p>
            <a:pPr indent="0" lvl="1" marL="45720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2693193"/>
            <a:ext cx="5714999" cy="3821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ctrTitle"/>
          </p:nvPr>
        </p:nvSpPr>
        <p:spPr>
          <a:xfrm>
            <a:off x="533400" y="381000"/>
            <a:ext cx="8305799" cy="2209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b="1" i="0" lang="et-EE" sz="432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Career planning in Häädemeeste Secondary School</a:t>
            </a:r>
          </a:p>
        </p:txBody>
      </p:sp>
      <p:sp>
        <p:nvSpPr>
          <p:cNvPr id="140" name="Shape 140"/>
          <p:cNvSpPr txBox="1"/>
          <p:nvPr>
            <p:ph idx="1" type="subTitle"/>
          </p:nvPr>
        </p:nvSpPr>
        <p:spPr>
          <a:xfrm>
            <a:off x="838200" y="3124200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64008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t-EE" sz="27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174 - students (10.11.2016)</a:t>
            </a:r>
          </a:p>
          <a:p>
            <a:pPr indent="0" lvl="0" marL="0" marR="64008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t-EE" sz="27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28 - teachers (10.11.2016)</a:t>
            </a:r>
          </a:p>
          <a:p>
            <a:pPr indent="0" lvl="0" marL="0" marR="64008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152400" y="1828800"/>
            <a:ext cx="88391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41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t-EE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Lecturers come to school and give lectures on different topics concerning future work-life, </a:t>
            </a: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t-EE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excursions to different enterprises take place, </a:t>
            </a: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t-EE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students take tests and analyse themselves to become aware of their interests, capabilities and skills, which enable making definite plans for their career. </a:t>
            </a: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t-EE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Students are taken to the Vocational Centre of Pärnu County (VCPC) to see what specialities can be taught there. </a:t>
            </a: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6" name="Shape 146"/>
          <p:cNvSpPr txBox="1"/>
          <p:nvPr>
            <p:ph type="title"/>
          </p:nvPr>
        </p:nvSpPr>
        <p:spPr>
          <a:xfrm>
            <a:off x="17928" y="228600"/>
            <a:ext cx="9049871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Rambla"/>
              <a:buNone/>
            </a:pPr>
            <a:br>
              <a:rPr b="1" i="0" lang="et-EE" sz="279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b="1" i="0" lang="et-EE" sz="279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Häädemeeste Secondary School helps students from the age 14 to 19 (year 8 to year 12) to start their career planning</a:t>
            </a:r>
            <a:br>
              <a:rPr b="1" i="0" lang="et-EE" sz="369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</a:b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914400"/>
            <a:ext cx="3276600" cy="5822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>
            <p:ph idx="1" type="body"/>
          </p:nvPr>
        </p:nvSpPr>
        <p:spPr>
          <a:xfrm>
            <a:off x="76200" y="1905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8128" lvl="0" marL="109728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t-EE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They can choose between </a:t>
            </a:r>
          </a:p>
          <a:p>
            <a:pPr indent="-8128" lvl="0" marL="10972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t-EE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applied:</a:t>
            </a: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t-EE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biology, </a:t>
            </a: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t-EE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architecture, </a:t>
            </a: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t-EE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Spanish while in upper </a:t>
            </a:r>
          </a:p>
          <a:p>
            <a:pPr indent="-8128" lvl="0" marL="10972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t-EE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secondary school (year 10-12). </a:t>
            </a:r>
          </a:p>
        </p:txBody>
      </p:sp>
      <p:sp>
        <p:nvSpPr>
          <p:cNvPr id="153" name="Shape 153"/>
          <p:cNvSpPr txBox="1"/>
          <p:nvPr>
            <p:ph type="title"/>
          </p:nvPr>
        </p:nvSpPr>
        <p:spPr>
          <a:xfrm>
            <a:off x="76200" y="35858"/>
            <a:ext cx="8915400" cy="163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t-EE" sz="279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Häädemeeste Secondary School students can choose between optional subjects depending on human resources (teachers we have) and students interests</a:t>
            </a:r>
            <a:r>
              <a:rPr b="1" i="0" lang="et-EE" sz="369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